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462" r:id="rId2"/>
    <p:sldId id="463" r:id="rId3"/>
    <p:sldId id="464" r:id="rId4"/>
    <p:sldId id="467" r:id="rId5"/>
    <p:sldId id="468" r:id="rId6"/>
    <p:sldId id="470" r:id="rId7"/>
    <p:sldId id="471" r:id="rId8"/>
    <p:sldId id="474" r:id="rId9"/>
    <p:sldId id="472" r:id="rId10"/>
    <p:sldId id="473" r:id="rId11"/>
    <p:sldId id="465" r:id="rId12"/>
    <p:sldId id="466" r:id="rId13"/>
    <p:sldId id="476" r:id="rId14"/>
    <p:sldId id="475" r:id="rId15"/>
    <p:sldId id="477" r:id="rId16"/>
    <p:sldId id="478" r:id="rId17"/>
    <p:sldId id="283" r:id="rId18"/>
    <p:sldId id="284" r:id="rId19"/>
    <p:sldId id="285" r:id="rId20"/>
    <p:sldId id="480" r:id="rId21"/>
    <p:sldId id="481" r:id="rId22"/>
    <p:sldId id="4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94655"/>
  </p:normalViewPr>
  <p:slideViewPr>
    <p:cSldViewPr snapToGrid="0" snapToObjects="1" showGuides="1">
      <p:cViewPr varScale="1">
        <p:scale>
          <a:sx n="94" d="100"/>
          <a:sy n="94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2CC3F-69AC-3B4C-A45F-FC6F6764A0B9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7B6F2-11D5-0B40-AC0E-A74F5243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4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0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1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2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6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4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9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8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6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10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A143DD0-28C3-D244-9C46-BBDAEF5F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1911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306FDC1-FC25-664E-AF76-8816984FA4C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A2FA-CBD4-6746-853C-B15734F32C13}"/>
              </a:ext>
            </a:extLst>
          </p:cNvPr>
          <p:cNvSpPr txBox="1"/>
          <p:nvPr/>
        </p:nvSpPr>
        <p:spPr>
          <a:xfrm>
            <a:off x="0" y="1536174"/>
            <a:ext cx="9348716" cy="3785652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RESEARCH</a:t>
            </a:r>
          </a:p>
          <a:p>
            <a:r>
              <a:rPr lang="en-US" sz="1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WORKFLOW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3B238B-11AE-5943-BEA9-1626FA35D337}"/>
              </a:ext>
            </a:extLst>
          </p:cNvPr>
          <p:cNvGrpSpPr/>
          <p:nvPr/>
        </p:nvGrpSpPr>
        <p:grpSpPr>
          <a:xfrm>
            <a:off x="1967790" y="6334780"/>
            <a:ext cx="8256419" cy="523220"/>
            <a:chOff x="1967790" y="2585408"/>
            <a:chExt cx="825641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3D3B0C-0019-FE4E-AD37-AC8F4F4C7AF5}"/>
                </a:ext>
              </a:extLst>
            </p:cNvPr>
            <p:cNvSpPr txBox="1"/>
            <p:nvPr/>
          </p:nvSpPr>
          <p:spPr>
            <a:xfrm>
              <a:off x="2083557" y="2585408"/>
              <a:ext cx="8024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https://</a:t>
              </a:r>
              <a:r>
                <a:rPr lang="en-US" sz="2800" b="1" dirty="0" err="1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github.com</a:t>
              </a:r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/</a:t>
              </a:r>
              <a:r>
                <a:rPr lang="en-US" sz="2800" b="1" dirty="0" err="1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zmlabe</a:t>
              </a:r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/</a:t>
              </a:r>
              <a:r>
                <a:rPr lang="en-US" sz="2800" b="1" dirty="0" err="1">
                  <a:solidFill>
                    <a:schemeClr val="tx2">
                      <a:lumMod val="90000"/>
                    </a:schemeClr>
                  </a:solidFill>
                  <a:latin typeface="Century Gothic" charset="0"/>
                </a:rPr>
                <a:t>ClimatePython</a:t>
              </a:r>
              <a:endParaRPr lang="en-US" sz="28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BED9E7-FFCC-8643-B42D-3923A058D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1967790" y="2657688"/>
              <a:ext cx="406400" cy="406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6B0A68-3898-044C-A897-BAB3A236B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17809" y="2659214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38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27AFD-EDD2-2A4D-96DF-91CF780BD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6359" y="139994"/>
            <a:ext cx="8939282" cy="6718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7A9BF-2A35-A844-9DBE-991B3E91B7BB}"/>
              </a:ext>
            </a:extLst>
          </p:cNvPr>
          <p:cNvSpPr txBox="1"/>
          <p:nvPr/>
        </p:nvSpPr>
        <p:spPr>
          <a:xfrm>
            <a:off x="-40944" y="6515964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ADAPTED FROM EYRING ET AL.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9B90-9519-604B-92FC-893F72F31000}"/>
              </a:ext>
            </a:extLst>
          </p:cNvPr>
          <p:cNvSpPr txBox="1"/>
          <p:nvPr/>
        </p:nvSpPr>
        <p:spPr>
          <a:xfrm>
            <a:off x="-4469641" y="-19106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CMIP6</a:t>
            </a:r>
          </a:p>
        </p:txBody>
      </p:sp>
    </p:spTree>
    <p:extLst>
      <p:ext uri="{BB962C8B-B14F-4D97-AF65-F5344CB8AC3E}">
        <p14:creationId xmlns:p14="http://schemas.microsoft.com/office/powerpoint/2010/main" val="100304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1EE6F-DE1D-6C45-81CC-68A6A73DD3ED}"/>
              </a:ext>
            </a:extLst>
          </p:cNvPr>
          <p:cNvSpPr txBox="1"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WE HAVE ALL DONE IT…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4D7E-7A20-064A-BBCA-8A06F20CD817}"/>
              </a:ext>
            </a:extLst>
          </p:cNvPr>
          <p:cNvSpPr txBox="1"/>
          <p:nvPr/>
        </p:nvSpPr>
        <p:spPr>
          <a:xfrm>
            <a:off x="1295339" y="2448215"/>
            <a:ext cx="9601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Data</a:t>
            </a:r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 is available from the corresponding author upon request</a:t>
            </a:r>
          </a:p>
        </p:txBody>
      </p:sp>
    </p:spTree>
    <p:extLst>
      <p:ext uri="{BB962C8B-B14F-4D97-AF65-F5344CB8AC3E}">
        <p14:creationId xmlns:p14="http://schemas.microsoft.com/office/powerpoint/2010/main" val="20584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8C4D7E-7A20-064A-BBCA-8A06F20CD817}"/>
              </a:ext>
            </a:extLst>
          </p:cNvPr>
          <p:cNvSpPr txBox="1"/>
          <p:nvPr/>
        </p:nvSpPr>
        <p:spPr>
          <a:xfrm>
            <a:off x="1295339" y="2448215"/>
            <a:ext cx="9601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Code</a:t>
            </a:r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 is available from the corresponding author upon request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CAD2D-778E-8644-99BF-FC581A1D888E}"/>
              </a:ext>
            </a:extLst>
          </p:cNvPr>
          <p:cNvSpPr txBox="1"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WE HAVE ALL DONE IT…</a:t>
            </a:r>
          </a:p>
        </p:txBody>
      </p:sp>
    </p:spTree>
    <p:extLst>
      <p:ext uri="{BB962C8B-B14F-4D97-AF65-F5344CB8AC3E}">
        <p14:creationId xmlns:p14="http://schemas.microsoft.com/office/powerpoint/2010/main" val="97656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17855-56F2-0E45-B92A-CF6470DA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1261"/>
            <a:ext cx="12180973" cy="5535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5D840A-8784-0B45-9DF2-C2301EC4729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723E-76C3-A74D-BF6D-45352714FCB6}"/>
              </a:ext>
            </a:extLst>
          </p:cNvPr>
          <p:cNvSpPr txBox="1"/>
          <p:nvPr/>
        </p:nvSpPr>
        <p:spPr>
          <a:xfrm>
            <a:off x="1382008" y="1510153"/>
            <a:ext cx="9416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Increasing number of code and data policies</a:t>
            </a:r>
          </a:p>
        </p:txBody>
      </p:sp>
    </p:spTree>
    <p:extLst>
      <p:ext uri="{BB962C8B-B14F-4D97-AF65-F5344CB8AC3E}">
        <p14:creationId xmlns:p14="http://schemas.microsoft.com/office/powerpoint/2010/main" val="270505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17855-56F2-0E45-B92A-CF6470DA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1261"/>
            <a:ext cx="12180973" cy="55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17855-56F2-0E45-B92A-CF6470DA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1261"/>
            <a:ext cx="12180973" cy="5535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5D840A-8784-0B45-9DF2-C2301EC4729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723E-76C3-A74D-BF6D-45352714FCB6}"/>
              </a:ext>
            </a:extLst>
          </p:cNvPr>
          <p:cNvSpPr txBox="1"/>
          <p:nvPr/>
        </p:nvSpPr>
        <p:spPr>
          <a:xfrm>
            <a:off x="1001663" y="2767280"/>
            <a:ext cx="10177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This is a </a:t>
            </a:r>
            <a:r>
              <a:rPr lang="en-US" sz="8000" b="1" dirty="0">
                <a:latin typeface="Century Gothic" panose="020B0502020202020204" pitchFamily="34" charset="0"/>
              </a:rPr>
              <a:t>good</a:t>
            </a:r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thing</a:t>
            </a:r>
          </a:p>
        </p:txBody>
      </p:sp>
    </p:spTree>
    <p:extLst>
      <p:ext uri="{BB962C8B-B14F-4D97-AF65-F5344CB8AC3E}">
        <p14:creationId xmlns:p14="http://schemas.microsoft.com/office/powerpoint/2010/main" val="215614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A143DD0-28C3-D244-9C46-BBDAEF5F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1911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306FDC1-FC25-664E-AF76-8816984FA4C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A2FA-CBD4-6746-853C-B15734F32C13}"/>
              </a:ext>
            </a:extLst>
          </p:cNvPr>
          <p:cNvSpPr txBox="1"/>
          <p:nvPr/>
        </p:nvSpPr>
        <p:spPr>
          <a:xfrm>
            <a:off x="0" y="1536174"/>
            <a:ext cx="11680255" cy="3785652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So 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428516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55D3C-ED3F-4A41-9CC1-DB1C40EF5DDF}"/>
              </a:ext>
            </a:extLst>
          </p:cNvPr>
          <p:cNvGrpSpPr/>
          <p:nvPr/>
        </p:nvGrpSpPr>
        <p:grpSpPr>
          <a:xfrm>
            <a:off x="219460" y="1382409"/>
            <a:ext cx="11720985" cy="3638179"/>
            <a:chOff x="219460" y="1382409"/>
            <a:chExt cx="11720985" cy="3638179"/>
          </a:xfrm>
        </p:grpSpPr>
        <p:grpSp>
          <p:nvGrpSpPr>
            <p:cNvPr id="13" name="Group 12"/>
            <p:cNvGrpSpPr/>
            <p:nvPr/>
          </p:nvGrpSpPr>
          <p:grpSpPr>
            <a:xfrm>
              <a:off x="3942167" y="2255920"/>
              <a:ext cx="4307665" cy="2111956"/>
              <a:chOff x="4487603" y="2278940"/>
              <a:chExt cx="4307665" cy="211195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604083" y="2278940"/>
                <a:ext cx="4042611" cy="21119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487603" y="2537053"/>
                <a:ext cx="430766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Advanced analysis of data using Python, NCL, </a:t>
                </a:r>
                <a:r>
                  <a:rPr lang="en-US" sz="3200" dirty="0" err="1">
                    <a:latin typeface="Century Gothic" charset="0"/>
                    <a:ea typeface="Century Gothic" charset="0"/>
                    <a:cs typeface="Century Gothic" charset="0"/>
                  </a:rPr>
                  <a:t>etc</a:t>
                </a:r>
                <a:endParaRPr lang="en-US" sz="3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266803" y="2514033"/>
              <a:ext cx="3673642" cy="1595729"/>
              <a:chOff x="1186756" y="3589419"/>
              <a:chExt cx="3673642" cy="159572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186756" y="3589419"/>
                <a:ext cx="3673642" cy="1595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86756" y="3848674"/>
                <a:ext cx="36736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Create science figures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19460" y="1382409"/>
              <a:ext cx="3673642" cy="3638179"/>
              <a:chOff x="577156" y="1530928"/>
              <a:chExt cx="3673642" cy="363817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7156" y="3573377"/>
                <a:ext cx="3673642" cy="1595730"/>
                <a:chOff x="1186756" y="3589419"/>
                <a:chExt cx="3673642" cy="15957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186756" y="3589419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1186756" y="3615489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or conduct climate model simulation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77156" y="1530928"/>
                <a:ext cx="3673642" cy="1595730"/>
                <a:chOff x="1186756" y="1451946"/>
                <a:chExt cx="3673642" cy="159573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1186756" y="1451947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1186756" y="1451946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observational or reanalysis data</a:t>
                  </a:r>
                </a:p>
              </p:txBody>
            </p:sp>
          </p:grpSp>
        </p:grpSp>
      </p:grpSp>
      <p:sp>
        <p:nvSpPr>
          <p:cNvPr id="10" name="TextBox 9"/>
          <p:cNvSpPr txBox="1"/>
          <p:nvPr/>
        </p:nvSpPr>
        <p:spPr>
          <a:xfrm>
            <a:off x="2978175" y="172553"/>
            <a:ext cx="5838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 Pre-process data using NCO, CDO, or NCL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06525" y="5741870"/>
            <a:ext cx="550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Store processed data on remote server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7804" y="5269764"/>
            <a:ext cx="2408722" cy="766470"/>
            <a:chOff x="561474" y="5390146"/>
            <a:chExt cx="2408722" cy="76647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61474" y="5390146"/>
              <a:ext cx="2294019" cy="655309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740790" y="5934292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 rot="19609496">
            <a:off x="640451" y="352865"/>
            <a:ext cx="2408722" cy="766470"/>
            <a:chOff x="561474" y="5390146"/>
            <a:chExt cx="2408722" cy="7664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561474" y="5390146"/>
              <a:ext cx="2294019" cy="655309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740790" y="5934292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955815" y="1890118"/>
            <a:ext cx="8123935" cy="3638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DBB44A-B8AA-7F45-9B0B-AA6049CD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16" y="652881"/>
            <a:ext cx="7359648" cy="11094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6B63CB-7B91-F440-9352-A9651EC3CC41}"/>
              </a:ext>
            </a:extLst>
          </p:cNvPr>
          <p:cNvSpPr/>
          <p:nvPr/>
        </p:nvSpPr>
        <p:spPr>
          <a:xfrm>
            <a:off x="7206018" y="1622852"/>
            <a:ext cx="204716" cy="267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D65411-36AA-2241-98CD-05DA104CDE2C}"/>
              </a:ext>
            </a:extLst>
          </p:cNvPr>
          <p:cNvSpPr/>
          <p:nvPr/>
        </p:nvSpPr>
        <p:spPr>
          <a:xfrm>
            <a:off x="4243482" y="1516066"/>
            <a:ext cx="204716" cy="267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E74291-6BF3-A64B-A742-A2355B37AC8A}"/>
              </a:ext>
            </a:extLst>
          </p:cNvPr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05442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941190" y="4667838"/>
            <a:ext cx="229406" cy="1258046"/>
            <a:chOff x="5941190" y="4667838"/>
            <a:chExt cx="229406" cy="1258046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6055893" y="4667838"/>
              <a:ext cx="2007" cy="1146884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941190" y="5703560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16342" y="995879"/>
            <a:ext cx="229406" cy="1021194"/>
            <a:chOff x="5939183" y="934764"/>
            <a:chExt cx="229406" cy="1021194"/>
          </a:xfrm>
        </p:grpSpPr>
        <p:sp>
          <p:nvSpPr>
            <p:cNvPr id="34" name="Oval 33"/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994478" y="5957439"/>
            <a:ext cx="4170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Use of GitHub for version control with 1 repository per project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06329" y="318771"/>
            <a:ext cx="4170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Create a working directory and a backup directory for project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817CA6-9AB9-EF49-AE3D-6A76B41D52E8}"/>
              </a:ext>
            </a:extLst>
          </p:cNvPr>
          <p:cNvGrpSpPr/>
          <p:nvPr/>
        </p:nvGrpSpPr>
        <p:grpSpPr>
          <a:xfrm>
            <a:off x="219460" y="1382409"/>
            <a:ext cx="11720985" cy="3638179"/>
            <a:chOff x="219460" y="1382409"/>
            <a:chExt cx="11720985" cy="36381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EB6A2B-6E2A-1844-BBAE-6CEC07004901}"/>
                </a:ext>
              </a:extLst>
            </p:cNvPr>
            <p:cNvGrpSpPr/>
            <p:nvPr/>
          </p:nvGrpSpPr>
          <p:grpSpPr>
            <a:xfrm>
              <a:off x="3942167" y="2255920"/>
              <a:ext cx="4307665" cy="2111956"/>
              <a:chOff x="4487603" y="2278940"/>
              <a:chExt cx="4307665" cy="211195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32FDA6-208F-AB44-9FBB-1BE4AFCA9142}"/>
                  </a:ext>
                </a:extLst>
              </p:cNvPr>
              <p:cNvSpPr/>
              <p:nvPr/>
            </p:nvSpPr>
            <p:spPr>
              <a:xfrm>
                <a:off x="4604083" y="2278940"/>
                <a:ext cx="4042611" cy="21119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6A9708-A070-2D4A-ADE1-E965E1352B54}"/>
                  </a:ext>
                </a:extLst>
              </p:cNvPr>
              <p:cNvSpPr txBox="1"/>
              <p:nvPr/>
            </p:nvSpPr>
            <p:spPr>
              <a:xfrm>
                <a:off x="4487603" y="2537053"/>
                <a:ext cx="430766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Advanced analysis of data using Python, NCL, </a:t>
                </a:r>
                <a:r>
                  <a:rPr lang="en-US" sz="3200" dirty="0" err="1">
                    <a:latin typeface="Century Gothic" charset="0"/>
                    <a:ea typeface="Century Gothic" charset="0"/>
                    <a:cs typeface="Century Gothic" charset="0"/>
                  </a:rPr>
                  <a:t>etc</a:t>
                </a:r>
                <a:endParaRPr lang="en-US" sz="3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E7DCDE8-7F9B-8349-A820-21E3C78558F2}"/>
                </a:ext>
              </a:extLst>
            </p:cNvPr>
            <p:cNvGrpSpPr/>
            <p:nvPr/>
          </p:nvGrpSpPr>
          <p:grpSpPr>
            <a:xfrm>
              <a:off x="8266803" y="2514033"/>
              <a:ext cx="3673642" cy="1595729"/>
              <a:chOff x="1186756" y="3589419"/>
              <a:chExt cx="3673642" cy="159572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048D57B-8D7E-3E4C-8F88-53C0AD8ECE57}"/>
                  </a:ext>
                </a:extLst>
              </p:cNvPr>
              <p:cNvSpPr/>
              <p:nvPr/>
            </p:nvSpPr>
            <p:spPr>
              <a:xfrm>
                <a:off x="1186756" y="3589419"/>
                <a:ext cx="3673642" cy="1595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45F6D3-95B3-FD4B-BAD5-7141DC12B946}"/>
                  </a:ext>
                </a:extLst>
              </p:cNvPr>
              <p:cNvSpPr txBox="1"/>
              <p:nvPr/>
            </p:nvSpPr>
            <p:spPr>
              <a:xfrm>
                <a:off x="1186756" y="3848674"/>
                <a:ext cx="36736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Create science figures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E578E4-40F6-5743-A715-AA416D3AADA8}"/>
                </a:ext>
              </a:extLst>
            </p:cNvPr>
            <p:cNvGrpSpPr/>
            <p:nvPr/>
          </p:nvGrpSpPr>
          <p:grpSpPr>
            <a:xfrm>
              <a:off x="219460" y="1382409"/>
              <a:ext cx="3673642" cy="3638179"/>
              <a:chOff x="577156" y="1530928"/>
              <a:chExt cx="3673642" cy="363817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D4F2130-7E6D-E448-8D0D-AC2EC2B94669}"/>
                  </a:ext>
                </a:extLst>
              </p:cNvPr>
              <p:cNvGrpSpPr/>
              <p:nvPr/>
            </p:nvGrpSpPr>
            <p:grpSpPr>
              <a:xfrm>
                <a:off x="577156" y="3573377"/>
                <a:ext cx="3673642" cy="1595730"/>
                <a:chOff x="1186756" y="3589419"/>
                <a:chExt cx="3673642" cy="159573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6E3306F-E0AD-C348-A74E-717C514B263D}"/>
                    </a:ext>
                  </a:extLst>
                </p:cNvPr>
                <p:cNvSpPr/>
                <p:nvPr/>
              </p:nvSpPr>
              <p:spPr>
                <a:xfrm>
                  <a:off x="1186756" y="3589419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1818BEF-0D5B-2C4A-B7C6-E8DD068345B5}"/>
                    </a:ext>
                  </a:extLst>
                </p:cNvPr>
                <p:cNvSpPr txBox="1"/>
                <p:nvPr/>
              </p:nvSpPr>
              <p:spPr>
                <a:xfrm>
                  <a:off x="1186756" y="3615489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or conduct climate model simulation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0F039FB-3839-CC47-8F6D-AD6C5225DD8D}"/>
                  </a:ext>
                </a:extLst>
              </p:cNvPr>
              <p:cNvGrpSpPr/>
              <p:nvPr/>
            </p:nvGrpSpPr>
            <p:grpSpPr>
              <a:xfrm>
                <a:off x="577156" y="1530928"/>
                <a:ext cx="3673642" cy="1595730"/>
                <a:chOff x="1186756" y="1451946"/>
                <a:chExt cx="3673642" cy="15957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1ADC8B1-10A4-184A-A5D1-DEADD4B0ECC9}"/>
                    </a:ext>
                  </a:extLst>
                </p:cNvPr>
                <p:cNvSpPr/>
                <p:nvPr/>
              </p:nvSpPr>
              <p:spPr>
                <a:xfrm>
                  <a:off x="1186756" y="1451947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9CB0C40-42B6-824C-81DB-403178785B4C}"/>
                    </a:ext>
                  </a:extLst>
                </p:cNvPr>
                <p:cNvSpPr txBox="1"/>
                <p:nvPr/>
              </p:nvSpPr>
              <p:spPr>
                <a:xfrm>
                  <a:off x="1186756" y="1451946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observational or reanalysis data</a:t>
                  </a:r>
                </a:p>
              </p:txBody>
            </p:sp>
          </p:grp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58963-2CAB-EA4C-9B96-DF307686C561}"/>
              </a:ext>
            </a:extLst>
          </p:cNvPr>
          <p:cNvSpPr/>
          <p:nvPr/>
        </p:nvSpPr>
        <p:spPr>
          <a:xfrm>
            <a:off x="8193837" y="1890118"/>
            <a:ext cx="3885913" cy="3638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A2738A-BEEA-D94B-B9B6-D082A4E07BDD}"/>
              </a:ext>
            </a:extLst>
          </p:cNvPr>
          <p:cNvSpPr/>
          <p:nvPr/>
        </p:nvSpPr>
        <p:spPr>
          <a:xfrm>
            <a:off x="71680" y="1138596"/>
            <a:ext cx="3885913" cy="40612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C0D38F-B751-4C41-A23D-0450519EC0A7}"/>
              </a:ext>
            </a:extLst>
          </p:cNvPr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428739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072404" y="431010"/>
            <a:ext cx="2161785" cy="6347613"/>
            <a:chOff x="9182763" y="438042"/>
            <a:chExt cx="2161785" cy="6347613"/>
          </a:xfrm>
        </p:grpSpPr>
        <p:grpSp>
          <p:nvGrpSpPr>
            <p:cNvPr id="27" name="Group 26"/>
            <p:cNvGrpSpPr/>
            <p:nvPr/>
          </p:nvGrpSpPr>
          <p:grpSpPr>
            <a:xfrm>
              <a:off x="10148953" y="4511946"/>
              <a:ext cx="229406" cy="1258046"/>
              <a:chOff x="5941190" y="4667838"/>
              <a:chExt cx="229406" cy="1258046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6055893" y="4667838"/>
                <a:ext cx="2007" cy="1146884"/>
              </a:xfrm>
              <a:prstGeom prst="line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5941190" y="5703560"/>
                <a:ext cx="229406" cy="22232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148953" y="1130916"/>
              <a:ext cx="229406" cy="1021194"/>
              <a:chOff x="5939183" y="934764"/>
              <a:chExt cx="229406" cy="1021194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939183" y="934764"/>
                <a:ext cx="229406" cy="22232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6053886" y="1077481"/>
                <a:ext cx="1" cy="878477"/>
              </a:xfrm>
              <a:prstGeom prst="line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82763" y="438042"/>
              <a:ext cx="21617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Gothic" charset="0"/>
                  <a:ea typeface="Century Gothic" charset="0"/>
                  <a:cs typeface="Century Gothic" charset="0"/>
                </a:rPr>
                <a:t>Assess code documentation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10165" y="5769992"/>
              <a:ext cx="21069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Gothic" charset="0"/>
                  <a:ea typeface="Century Gothic" charset="0"/>
                  <a:cs typeface="Century Gothic" charset="0"/>
                </a:rPr>
                <a:t>Use </a:t>
              </a:r>
              <a:r>
                <a:rPr lang="en-US" sz="2000" dirty="0" err="1">
                  <a:latin typeface="Century Gothic" charset="0"/>
                  <a:ea typeface="Century Gothic" charset="0"/>
                  <a:cs typeface="Century Gothic" charset="0"/>
                </a:rPr>
                <a:t>Zenodo</a:t>
              </a:r>
              <a:r>
                <a:rPr lang="en-US" sz="2000" dirty="0">
                  <a:latin typeface="Century Gothic" charset="0"/>
                  <a:ea typeface="Century Gothic" charset="0"/>
                  <a:cs typeface="Century Gothic" charset="0"/>
                </a:rPr>
                <a:t> to create project DOI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DE8EA26-EBC4-2C4C-B427-409466237695}"/>
              </a:ext>
            </a:extLst>
          </p:cNvPr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WORKFLOW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2F2C79-341A-3A4D-82C2-524A5B1BEC0A}"/>
              </a:ext>
            </a:extLst>
          </p:cNvPr>
          <p:cNvGrpSpPr/>
          <p:nvPr/>
        </p:nvGrpSpPr>
        <p:grpSpPr>
          <a:xfrm>
            <a:off x="219460" y="1382409"/>
            <a:ext cx="11720985" cy="3638179"/>
            <a:chOff x="219460" y="1382409"/>
            <a:chExt cx="11720985" cy="36381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CD19518-E7AE-8E4C-889F-BC4CEC282C64}"/>
                </a:ext>
              </a:extLst>
            </p:cNvPr>
            <p:cNvGrpSpPr/>
            <p:nvPr/>
          </p:nvGrpSpPr>
          <p:grpSpPr>
            <a:xfrm>
              <a:off x="3942167" y="2255920"/>
              <a:ext cx="4307665" cy="2111956"/>
              <a:chOff x="4487603" y="2278940"/>
              <a:chExt cx="4307665" cy="211195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0271EA1-83B1-F845-933B-F250A284395E}"/>
                  </a:ext>
                </a:extLst>
              </p:cNvPr>
              <p:cNvSpPr/>
              <p:nvPr/>
            </p:nvSpPr>
            <p:spPr>
              <a:xfrm>
                <a:off x="4604083" y="2278940"/>
                <a:ext cx="4042611" cy="21119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4244AD-47AC-0240-A372-C0962FC57624}"/>
                  </a:ext>
                </a:extLst>
              </p:cNvPr>
              <p:cNvSpPr txBox="1"/>
              <p:nvPr/>
            </p:nvSpPr>
            <p:spPr>
              <a:xfrm>
                <a:off x="4487603" y="2537053"/>
                <a:ext cx="430766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Advanced analysis of data using Python, NCL, </a:t>
                </a:r>
                <a:r>
                  <a:rPr lang="en-US" sz="3200" dirty="0" err="1">
                    <a:latin typeface="Century Gothic" charset="0"/>
                    <a:ea typeface="Century Gothic" charset="0"/>
                    <a:cs typeface="Century Gothic" charset="0"/>
                  </a:rPr>
                  <a:t>etc</a:t>
                </a:r>
                <a:endParaRPr lang="en-US" sz="3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AA3112-15A8-0D41-82D7-36D48E2EC88F}"/>
                </a:ext>
              </a:extLst>
            </p:cNvPr>
            <p:cNvGrpSpPr/>
            <p:nvPr/>
          </p:nvGrpSpPr>
          <p:grpSpPr>
            <a:xfrm>
              <a:off x="8266803" y="2514033"/>
              <a:ext cx="3673642" cy="1595729"/>
              <a:chOff x="1186756" y="3589419"/>
              <a:chExt cx="3673642" cy="159572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43896CA-3DDC-CC45-9762-618B8702892F}"/>
                  </a:ext>
                </a:extLst>
              </p:cNvPr>
              <p:cNvSpPr/>
              <p:nvPr/>
            </p:nvSpPr>
            <p:spPr>
              <a:xfrm>
                <a:off x="1186756" y="3589419"/>
                <a:ext cx="3673642" cy="1595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F0D7591-5B5F-8344-A5F2-F7BBA05A72A5}"/>
                  </a:ext>
                </a:extLst>
              </p:cNvPr>
              <p:cNvSpPr txBox="1"/>
              <p:nvPr/>
            </p:nvSpPr>
            <p:spPr>
              <a:xfrm>
                <a:off x="1186756" y="3848674"/>
                <a:ext cx="36736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entury Gothic" charset="0"/>
                    <a:ea typeface="Century Gothic" charset="0"/>
                    <a:cs typeface="Century Gothic" charset="0"/>
                  </a:rPr>
                  <a:t>Create science figures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0447B0-21EF-4241-AB98-D4098F7FEC1A}"/>
                </a:ext>
              </a:extLst>
            </p:cNvPr>
            <p:cNvGrpSpPr/>
            <p:nvPr/>
          </p:nvGrpSpPr>
          <p:grpSpPr>
            <a:xfrm>
              <a:off x="219460" y="1382409"/>
              <a:ext cx="3673642" cy="3638179"/>
              <a:chOff x="577156" y="1530928"/>
              <a:chExt cx="3673642" cy="363817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3F6C632-AFBC-FE47-B987-A52F9437628D}"/>
                  </a:ext>
                </a:extLst>
              </p:cNvPr>
              <p:cNvGrpSpPr/>
              <p:nvPr/>
            </p:nvGrpSpPr>
            <p:grpSpPr>
              <a:xfrm>
                <a:off x="577156" y="3573377"/>
                <a:ext cx="3673642" cy="1595730"/>
                <a:chOff x="1186756" y="3589419"/>
                <a:chExt cx="3673642" cy="159573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42DB801-CA0D-A242-8F10-73D9A35A2AB7}"/>
                    </a:ext>
                  </a:extLst>
                </p:cNvPr>
                <p:cNvSpPr/>
                <p:nvPr/>
              </p:nvSpPr>
              <p:spPr>
                <a:xfrm>
                  <a:off x="1186756" y="3589419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55007B-C617-0E4B-AA48-69E08864D2E8}"/>
                    </a:ext>
                  </a:extLst>
                </p:cNvPr>
                <p:cNvSpPr txBox="1"/>
                <p:nvPr/>
              </p:nvSpPr>
              <p:spPr>
                <a:xfrm>
                  <a:off x="1186756" y="3615489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or conduct climate model simulation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3A2C4E8-CA80-A442-BBA8-AC9478A26F9E}"/>
                  </a:ext>
                </a:extLst>
              </p:cNvPr>
              <p:cNvGrpSpPr/>
              <p:nvPr/>
            </p:nvGrpSpPr>
            <p:grpSpPr>
              <a:xfrm>
                <a:off x="577156" y="1530928"/>
                <a:ext cx="3673642" cy="1595730"/>
                <a:chOff x="1186756" y="1451946"/>
                <a:chExt cx="3673642" cy="15957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F7FEF66-67CD-B746-8E60-0EC3E13B54F8}"/>
                    </a:ext>
                  </a:extLst>
                </p:cNvPr>
                <p:cNvSpPr/>
                <p:nvPr/>
              </p:nvSpPr>
              <p:spPr>
                <a:xfrm>
                  <a:off x="1186756" y="1451947"/>
                  <a:ext cx="3673642" cy="1595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19000"/>
                  </a:schemeClr>
                </a:solidFill>
                <a:ln w="1143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83939FE-FDDC-5E49-847C-90470CAE7877}"/>
                    </a:ext>
                  </a:extLst>
                </p:cNvPr>
                <p:cNvSpPr txBox="1"/>
                <p:nvPr/>
              </p:nvSpPr>
              <p:spPr>
                <a:xfrm>
                  <a:off x="1186756" y="1451946"/>
                  <a:ext cx="367364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Gothic" charset="0"/>
                      <a:ea typeface="Century Gothic" charset="0"/>
                      <a:cs typeface="Century Gothic" charset="0"/>
                    </a:rPr>
                    <a:t>Download observational or reanalysis data</a:t>
                  </a:r>
                </a:p>
              </p:txBody>
            </p:sp>
          </p:grp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EC4B3-53E4-864E-80B4-B0376ABDD78D}"/>
              </a:ext>
            </a:extLst>
          </p:cNvPr>
          <p:cNvSpPr/>
          <p:nvPr/>
        </p:nvSpPr>
        <p:spPr>
          <a:xfrm>
            <a:off x="28166" y="723332"/>
            <a:ext cx="8123935" cy="4760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F6393A-771E-E941-BD90-2876B595D2A7}"/>
              </a:ext>
            </a:extLst>
          </p:cNvPr>
          <p:cNvGrpSpPr/>
          <p:nvPr/>
        </p:nvGrpSpPr>
        <p:grpSpPr>
          <a:xfrm>
            <a:off x="4956787" y="4625989"/>
            <a:ext cx="3895125" cy="1765291"/>
            <a:chOff x="3924300" y="1955800"/>
            <a:chExt cx="7747051" cy="2946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5731EE-7098-0344-907D-FCC07F5B2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4300" y="1955800"/>
              <a:ext cx="4343400" cy="2946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D056E8-30BF-9D46-AE73-531F9370E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803" y="1955800"/>
              <a:ext cx="3404548" cy="29464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FDE35CC-6520-3444-8486-4555A5E9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87" y="230990"/>
            <a:ext cx="3895125" cy="17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D6490-18F0-3047-B058-90362961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39" y="0"/>
            <a:ext cx="8093122" cy="6859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FDBE8-15A3-BD41-8D68-70253A89B3E5}"/>
              </a:ext>
            </a:extLst>
          </p:cNvPr>
          <p:cNvSpPr txBox="1"/>
          <p:nvPr/>
        </p:nvSpPr>
        <p:spPr>
          <a:xfrm rot="16200000">
            <a:off x="269625" y="5080069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BAKER, 2016; NATURE NEWS</a:t>
            </a:r>
          </a:p>
        </p:txBody>
      </p:sp>
    </p:spTree>
    <p:extLst>
      <p:ext uri="{BB962C8B-B14F-4D97-AF65-F5344CB8AC3E}">
        <p14:creationId xmlns:p14="http://schemas.microsoft.com/office/powerpoint/2010/main" val="389840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8A4A9-52CA-5345-A60F-7D069FDC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28" y="0"/>
            <a:ext cx="861934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72BD-943C-A04F-A5B5-A3349A1D8CF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81F53-A57C-B445-A888-8E12C7DB4B9A}"/>
              </a:ext>
            </a:extLst>
          </p:cNvPr>
          <p:cNvSpPr txBox="1"/>
          <p:nvPr/>
        </p:nvSpPr>
        <p:spPr>
          <a:xfrm>
            <a:off x="0" y="276728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entury Gothic" panose="020B0502020202020204" pitchFamily="34" charset="0"/>
              </a:rPr>
              <a:t>Behind each library</a:t>
            </a:r>
          </a:p>
        </p:txBody>
      </p:sp>
    </p:spTree>
    <p:extLst>
      <p:ext uri="{BB962C8B-B14F-4D97-AF65-F5344CB8AC3E}">
        <p14:creationId xmlns:p14="http://schemas.microsoft.com/office/powerpoint/2010/main" val="313052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8A4A9-52CA-5345-A60F-7D069FDC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28" y="0"/>
            <a:ext cx="8619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8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62EF2-2EF4-F246-A4B2-31A2A3C750D3}"/>
              </a:ext>
            </a:extLst>
          </p:cNvPr>
          <p:cNvSpPr txBox="1"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05BAD-3B96-EF41-80F5-37745B7B316C}"/>
              </a:ext>
            </a:extLst>
          </p:cNvPr>
          <p:cNvSpPr txBox="1"/>
          <p:nvPr/>
        </p:nvSpPr>
        <p:spPr>
          <a:xfrm>
            <a:off x="1295338" y="1536174"/>
            <a:ext cx="96013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Transparency</a:t>
            </a:r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  <a:p>
            <a:pPr algn="ctr"/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Reproducibility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Code-sharing</a:t>
            </a:r>
          </a:p>
          <a:p>
            <a:pPr algn="ctr"/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Innovation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Open-science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F1A762-7689-0545-ABE1-9630AB1E081C}"/>
              </a:ext>
            </a:extLst>
          </p:cNvPr>
          <p:cNvGrpSpPr/>
          <p:nvPr/>
        </p:nvGrpSpPr>
        <p:grpSpPr>
          <a:xfrm rot="5400000">
            <a:off x="9071594" y="1628993"/>
            <a:ext cx="229406" cy="1021194"/>
            <a:chOff x="5939183" y="934764"/>
            <a:chExt cx="229406" cy="10211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CA5AEC-8366-774B-87F3-FC1F03F47CBA}"/>
                </a:ext>
              </a:extLst>
            </p:cNvPr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EDD335-F429-C345-B9E0-274AAE256A96}"/>
                </a:ext>
              </a:extLst>
            </p:cNvPr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5A0129-4EA4-984B-B72D-CEF4F53E4E40}"/>
              </a:ext>
            </a:extLst>
          </p:cNvPr>
          <p:cNvSpPr txBox="1"/>
          <p:nvPr/>
        </p:nvSpPr>
        <p:spPr>
          <a:xfrm>
            <a:off x="9655950" y="1828490"/>
            <a:ext cx="233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Climate science needs this!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011A92-46C9-B940-A542-5664B2FC84F6}"/>
              </a:ext>
            </a:extLst>
          </p:cNvPr>
          <p:cNvGrpSpPr/>
          <p:nvPr/>
        </p:nvGrpSpPr>
        <p:grpSpPr>
          <a:xfrm rot="5400000">
            <a:off x="9132118" y="3442384"/>
            <a:ext cx="229406" cy="1021194"/>
            <a:chOff x="5939183" y="934764"/>
            <a:chExt cx="229406" cy="10211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33636-B023-8C49-8619-E11834A2B268}"/>
                </a:ext>
              </a:extLst>
            </p:cNvPr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756B59-EE50-CD47-A540-247A105A5F50}"/>
                </a:ext>
              </a:extLst>
            </p:cNvPr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D508EC-55B5-6040-852B-AC281BC7FEA0}"/>
              </a:ext>
            </a:extLst>
          </p:cNvPr>
          <p:cNvGrpSpPr/>
          <p:nvPr/>
        </p:nvGrpSpPr>
        <p:grpSpPr>
          <a:xfrm rot="5400000">
            <a:off x="9354442" y="5277391"/>
            <a:ext cx="229406" cy="1021194"/>
            <a:chOff x="5939183" y="934764"/>
            <a:chExt cx="229406" cy="102119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9C93E0-9B93-B143-9C05-82048697DC93}"/>
                </a:ext>
              </a:extLst>
            </p:cNvPr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19C666-251F-2E4E-AC98-48D9CD2D7FEE}"/>
                </a:ext>
              </a:extLst>
            </p:cNvPr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D9E9F2-4B06-614D-A73F-96D4948CF78C}"/>
              </a:ext>
            </a:extLst>
          </p:cNvPr>
          <p:cNvSpPr txBox="1"/>
          <p:nvPr/>
        </p:nvSpPr>
        <p:spPr>
          <a:xfrm>
            <a:off x="9696894" y="3599038"/>
            <a:ext cx="2602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Python is a growing 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195D8-E72C-5342-955B-65270DDB34D1}"/>
              </a:ext>
            </a:extLst>
          </p:cNvPr>
          <p:cNvSpPr txBox="1"/>
          <p:nvPr/>
        </p:nvSpPr>
        <p:spPr>
          <a:xfrm>
            <a:off x="9920052" y="5432305"/>
            <a:ext cx="233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Science deserves to be shared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6C3DCD-0BB7-7A4D-87FE-D6D574B3B988}"/>
              </a:ext>
            </a:extLst>
          </p:cNvPr>
          <p:cNvGrpSpPr/>
          <p:nvPr/>
        </p:nvGrpSpPr>
        <p:grpSpPr>
          <a:xfrm rot="16200000">
            <a:off x="2594189" y="2428739"/>
            <a:ext cx="229406" cy="1021194"/>
            <a:chOff x="5939183" y="934764"/>
            <a:chExt cx="229406" cy="1021194"/>
          </a:xfrm>
          <a:solidFill>
            <a:schemeClr val="tx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BAF0B9-CE9E-B64E-B930-6D413FADAFA7}"/>
                </a:ext>
              </a:extLst>
            </p:cNvPr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B46226-D21A-AA48-9E32-A82A39F9B607}"/>
                </a:ext>
              </a:extLst>
            </p:cNvPr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8B9176-309B-0240-86F3-1C6772A36EA5}"/>
              </a:ext>
            </a:extLst>
          </p:cNvPr>
          <p:cNvGrpSpPr/>
          <p:nvPr/>
        </p:nvGrpSpPr>
        <p:grpSpPr>
          <a:xfrm rot="16200000">
            <a:off x="3385757" y="4302334"/>
            <a:ext cx="229406" cy="1021194"/>
            <a:chOff x="5939183" y="934764"/>
            <a:chExt cx="229406" cy="1021194"/>
          </a:xfrm>
          <a:solidFill>
            <a:schemeClr val="tx1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8E9B68-D215-2949-9663-1225A72B6DE4}"/>
                </a:ext>
              </a:extLst>
            </p:cNvPr>
            <p:cNvSpPr/>
            <p:nvPr/>
          </p:nvSpPr>
          <p:spPr>
            <a:xfrm>
              <a:off x="5939183" y="934764"/>
              <a:ext cx="229406" cy="222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42784-73CA-6949-B468-F0EA6F17E267}"/>
                </a:ext>
              </a:extLst>
            </p:cNvPr>
            <p:cNvCxnSpPr/>
            <p:nvPr/>
          </p:nvCxnSpPr>
          <p:spPr>
            <a:xfrm>
              <a:off x="6053886" y="1077481"/>
              <a:ext cx="1" cy="878477"/>
            </a:xfrm>
            <a:prstGeom prst="line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6D5826-D462-444A-ABD7-FCEC50E30C09}"/>
              </a:ext>
            </a:extLst>
          </p:cNvPr>
          <p:cNvSpPr txBox="1"/>
          <p:nvPr/>
        </p:nvSpPr>
        <p:spPr>
          <a:xfrm>
            <a:off x="718954" y="4457199"/>
            <a:ext cx="233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Big data is the future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9ADA2-D34A-5144-8E88-CD7A3894C5C3}"/>
              </a:ext>
            </a:extLst>
          </p:cNvPr>
          <p:cNvSpPr txBox="1"/>
          <p:nvPr/>
        </p:nvSpPr>
        <p:spPr>
          <a:xfrm>
            <a:off x="-91648" y="2563672"/>
            <a:ext cx="233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Is there a crisis in science?</a:t>
            </a:r>
          </a:p>
        </p:txBody>
      </p:sp>
    </p:spTree>
    <p:extLst>
      <p:ext uri="{BB962C8B-B14F-4D97-AF65-F5344CB8AC3E}">
        <p14:creationId xmlns:p14="http://schemas.microsoft.com/office/powerpoint/2010/main" val="232271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22F694-9BBC-A64E-AF86-3E2A51471533}"/>
              </a:ext>
            </a:extLst>
          </p:cNvPr>
          <p:cNvGrpSpPr/>
          <p:nvPr/>
        </p:nvGrpSpPr>
        <p:grpSpPr>
          <a:xfrm>
            <a:off x="261888" y="0"/>
            <a:ext cx="11672098" cy="8079247"/>
            <a:chOff x="3469112" y="163410"/>
            <a:chExt cx="11672098" cy="80792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DF6C65-5FAF-3243-8B5A-DC6254442D50}"/>
                </a:ext>
              </a:extLst>
            </p:cNvPr>
            <p:cNvSpPr txBox="1"/>
            <p:nvPr/>
          </p:nvSpPr>
          <p:spPr>
            <a:xfrm>
              <a:off x="4502563" y="1514918"/>
              <a:ext cx="9601321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Century Gothic" charset="0"/>
                  <a:ea typeface="Century Gothic" charset="0"/>
                  <a:cs typeface="Century Gothic" charset="0"/>
                </a:rPr>
                <a:t>Today’s weather or climate scientist is far more likely to be debugging code written in Python… than to be poring over satellite images or releasing radiosondes.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BA595D-06BF-4644-8E11-01ECAF3322B7}"/>
                </a:ext>
              </a:extLst>
            </p:cNvPr>
            <p:cNvSpPr/>
            <p:nvPr/>
          </p:nvSpPr>
          <p:spPr>
            <a:xfrm>
              <a:off x="3469112" y="163410"/>
              <a:ext cx="1794081" cy="3939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79E850-27B4-654A-9CAB-4EB56B4066EC}"/>
                </a:ext>
              </a:extLst>
            </p:cNvPr>
            <p:cNvSpPr txBox="1"/>
            <p:nvPr/>
          </p:nvSpPr>
          <p:spPr>
            <a:xfrm>
              <a:off x="13404837" y="4303117"/>
              <a:ext cx="1736373" cy="393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3F615-D85F-7345-B2E1-F5147660A2B5}"/>
                </a:ext>
              </a:extLst>
            </p:cNvPr>
            <p:cNvSpPr txBox="1"/>
            <p:nvPr/>
          </p:nvSpPr>
          <p:spPr>
            <a:xfrm>
              <a:off x="4570873" y="6544627"/>
              <a:ext cx="953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D. Irving| </a:t>
              </a:r>
              <a:r>
                <a:rPr lang="en-US" sz="1400" b="1" i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Bulletin of the American Meteorological Society</a:t>
              </a:r>
              <a:r>
                <a:rPr lang="en-US" sz="14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| 2016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17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CF884-EDA5-3944-97A3-9FFF3489B2EF}"/>
              </a:ext>
            </a:extLst>
          </p:cNvPr>
          <p:cNvSpPr txBox="1"/>
          <p:nvPr/>
        </p:nvSpPr>
        <p:spPr>
          <a:xfrm>
            <a:off x="1363649" y="6381217"/>
            <a:ext cx="953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D. Irving| </a:t>
            </a:r>
            <a:r>
              <a:rPr lang="en-US" sz="1400" b="1" i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Bulletin of the American Meteorological Society</a:t>
            </a:r>
            <a:r>
              <a:rPr lang="en-US" sz="14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| 2016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16718-283E-064C-B827-2684902C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34" y="7461"/>
            <a:ext cx="6385281" cy="637375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04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1812-DA60-DF4A-AFDC-BAB2FDB0A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079" y="5111086"/>
            <a:ext cx="8297842" cy="1746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504817-3380-AA42-988C-29ED190C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627"/>
            <a:ext cx="7145886" cy="334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202F8-FC1E-EE4E-A854-A1A8B53C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64" y="1547077"/>
            <a:ext cx="5566486" cy="211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274C0-BABD-864A-B9EB-D3C829A80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16" y="2604128"/>
            <a:ext cx="5392332" cy="22440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8084E4-ED61-9741-9900-9FC4B56DA77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89C9F-464C-3A4B-93D0-D3D361546404}"/>
              </a:ext>
            </a:extLst>
          </p:cNvPr>
          <p:cNvSpPr txBox="1"/>
          <p:nvPr/>
        </p:nvSpPr>
        <p:spPr>
          <a:xfrm>
            <a:off x="1387521" y="2730038"/>
            <a:ext cx="9416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entury Gothic" panose="020B0502020202020204" pitchFamily="34" charset="0"/>
              </a:rPr>
              <a:t>GROWING </a:t>
            </a:r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41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1812-DA60-DF4A-AFDC-BAB2FDB0A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079" y="5111086"/>
            <a:ext cx="8297842" cy="1746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504817-3380-AA42-988C-29ED190C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627"/>
            <a:ext cx="7145886" cy="334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202F8-FC1E-EE4E-A854-A1A8B53C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64" y="1547077"/>
            <a:ext cx="5566486" cy="211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274C0-BABD-864A-B9EB-D3C829A80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16" y="2604128"/>
            <a:ext cx="5392332" cy="22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8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510761-245C-A74A-9996-7BA01822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5054692"/>
            <a:ext cx="6568601" cy="194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F51AF-F03A-954A-9377-9F2F0D50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22" y="3509483"/>
            <a:ext cx="1955592" cy="1955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A8268-3278-4A4A-B3C2-BFB00A09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618859" y="1796226"/>
            <a:ext cx="4753970" cy="190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38934-ED89-7A49-9E6C-9AEB411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2319" y="1668626"/>
            <a:ext cx="1765494" cy="1465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E896A-8B6F-664E-BB52-8A4AE84AB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078" y="1350990"/>
            <a:ext cx="1631089" cy="163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11700-95DE-434F-8DA7-71636699E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9078" y="2882006"/>
            <a:ext cx="6250675" cy="1931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7DCC18-234A-8643-9B15-26F945CC6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791496"/>
            <a:ext cx="2468280" cy="205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81C2C4-0A2C-8948-B15E-457A1B1BB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916" b="90000" l="3783" r="94572">
                        <a14:foregroundMark x1="6743" y1="36506" x2="9622" y2="55783"/>
                        <a14:foregroundMark x1="9622" y1="55783" x2="15625" y2="61325"/>
                        <a14:foregroundMark x1="15625" y1="61325" x2="22204" y2="61807"/>
                        <a14:foregroundMark x1="22204" y1="61807" x2="31990" y2="61325"/>
                        <a14:foregroundMark x1="31990" y1="61325" x2="37911" y2="56867"/>
                        <a14:foregroundMark x1="37911" y1="56867" x2="39803" y2="46627"/>
                        <a14:foregroundMark x1="39803" y1="46627" x2="32895" y2="49639"/>
                        <a14:foregroundMark x1="32895" y1="49639" x2="31826" y2="59518"/>
                        <a14:foregroundMark x1="31826" y1="59518" x2="36020" y2="66627"/>
                        <a14:foregroundMark x1="36020" y1="66627" x2="39885" y2="55663"/>
                        <a14:foregroundMark x1="39885" y1="55663" x2="46135" y2="52651"/>
                        <a14:foregroundMark x1="46135" y1="52651" x2="48438" y2="34940"/>
                        <a14:foregroundMark x1="8306" y1="29277" x2="4852" y2="50723"/>
                        <a14:foregroundMark x1="4852" y1="50723" x2="12007" y2="52410"/>
                        <a14:foregroundMark x1="12007" y1="52410" x2="19737" y2="50964"/>
                        <a14:foregroundMark x1="19737" y1="50964" x2="34375" y2="54940"/>
                        <a14:foregroundMark x1="34375" y1="54940" x2="40461" y2="50602"/>
                        <a14:foregroundMark x1="40461" y1="50602" x2="45230" y2="42289"/>
                        <a14:foregroundMark x1="45230" y1="42289" x2="51480" y2="38795"/>
                        <a14:foregroundMark x1="51480" y1="38795" x2="49424" y2="49277"/>
                        <a14:foregroundMark x1="49424" y1="49277" x2="43668" y2="58795"/>
                        <a14:foregroundMark x1="43668" y1="58795" x2="49753" y2="62892"/>
                        <a14:foregroundMark x1="49753" y1="62892" x2="38651" y2="60120"/>
                        <a14:foregroundMark x1="38651" y1="60120" x2="34704" y2="50241"/>
                        <a14:foregroundMark x1="34704" y1="50241" x2="31661" y2="15663"/>
                        <a14:foregroundMark x1="31661" y1="15663" x2="32648" y2="3133"/>
                        <a14:foregroundMark x1="32648" y1="3133" x2="28125" y2="9518"/>
                        <a14:foregroundMark x1="28125" y1="9518" x2="23931" y2="9036"/>
                        <a14:foregroundMark x1="3783" y1="34940" x2="4276" y2="52289"/>
                        <a14:foregroundMark x1="39967" y1="62892" x2="49178" y2="76867"/>
                        <a14:foregroundMark x1="50445" y1="73970" x2="50674" y2="73447"/>
                        <a14:foregroundMark x1="49178" y1="76867" x2="50162" y2="74618"/>
                        <a14:foregroundMark x1="52549" y1="69157" x2="54112" y2="54337"/>
                        <a14:foregroundMark x1="75000" y1="59036" x2="70932" y2="53184"/>
                        <a14:foregroundMark x1="66641" y1="54063" x2="65620" y2="54471"/>
                        <a14:foregroundMark x1="69833" y1="52787" x2="67566" y2="53693"/>
                        <a14:foregroundMark x1="70477" y1="52530" x2="69871" y2="52772"/>
                        <a14:foregroundMark x1="61858" y1="58673" x2="59951" y2="61687"/>
                        <a14:foregroundMark x1="59951" y1="61687" x2="58882" y2="70843"/>
                        <a14:foregroundMark x1="58882" y1="70843" x2="61760" y2="79398"/>
                        <a14:foregroundMark x1="61760" y1="79398" x2="64622" y2="81521"/>
                        <a14:foregroundMark x1="73193" y1="82067" x2="74342" y2="81566"/>
                        <a14:foregroundMark x1="74342" y1="81566" x2="75000" y2="80723"/>
                        <a14:foregroundMark x1="82072" y1="56627" x2="81908" y2="77590"/>
                        <a14:foregroundMark x1="81908" y1="77590" x2="85773" y2="84940"/>
                        <a14:foregroundMark x1="85773" y1="84940" x2="92434" y2="84699"/>
                        <a14:foregroundMark x1="92434" y1="84699" x2="94572" y2="81807"/>
                        <a14:backgroundMark x1="50411" y1="72410" x2="50411" y2="73012"/>
                        <a14:backgroundMark x1="50740" y1="75060" x2="51645" y2="69639"/>
                        <a14:backgroundMark x1="51645" y1="70964" x2="50740" y2="73494"/>
                        <a14:backgroundMark x1="51480" y1="70964" x2="52220" y2="70964"/>
                        <a14:backgroundMark x1="72533" y1="82048" x2="67105" y2="83373"/>
                        <a14:backgroundMark x1="67105" y1="83373" x2="64720" y2="81807"/>
                        <a14:backgroundMark x1="65707" y1="54578" x2="62253" y2="59157"/>
                        <a14:backgroundMark x1="72368" y1="82289" x2="72368" y2="82289"/>
                        <a14:backgroundMark x1="71957" y1="82771" x2="73355" y2="81566"/>
                        <a14:backgroundMark x1="70230" y1="52410" x2="70230" y2="52410"/>
                        <a14:backgroundMark x1="69901" y1="52892" x2="69737" y2="52410"/>
                        <a14:backgroundMark x1="70395" y1="52892" x2="71135" y2="52651"/>
                        <a14:backgroundMark x1="66283" y1="54940" x2="67105" y2="54819"/>
                        <a14:backgroundMark x1="50329" y1="73855" x2="50000" y2="74458"/>
                        <a14:backgroundMark x1="50000" y1="73976" x2="50000" y2="73976"/>
                        <a14:backgroundMark x1="50329" y1="73976" x2="50000" y2="73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2231" y="912595"/>
            <a:ext cx="2510025" cy="17132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D131A6-17E8-5A48-9BDB-9C1D60E13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6" y="28965"/>
            <a:ext cx="2197100" cy="21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04BD8-3424-1041-B820-82DA8BE2D4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1823" y="322363"/>
            <a:ext cx="4445000" cy="787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7CB86C-808E-F54B-A86C-D2EEDAC496D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1A5D6-AC24-A644-8658-6D3A38E536A7}"/>
              </a:ext>
            </a:extLst>
          </p:cNvPr>
          <p:cNvSpPr txBox="1"/>
          <p:nvPr/>
        </p:nvSpPr>
        <p:spPr>
          <a:xfrm>
            <a:off x="1387521" y="2730038"/>
            <a:ext cx="9416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entury Gothic" panose="020B0502020202020204" pitchFamily="34" charset="0"/>
              </a:rPr>
              <a:t>GROWING </a:t>
            </a:r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25143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510761-245C-A74A-9996-7BA01822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6" y="5054692"/>
            <a:ext cx="6568601" cy="194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F51AF-F03A-954A-9377-9F2F0D50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22" y="3509483"/>
            <a:ext cx="1955592" cy="1955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A8268-3278-4A4A-B3C2-BFB00A09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618859" y="1796226"/>
            <a:ext cx="4753970" cy="190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38934-ED89-7A49-9E6C-9AEB411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2319" y="1668626"/>
            <a:ext cx="1765494" cy="1465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E896A-8B6F-664E-BB52-8A4AE84AB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078" y="1350990"/>
            <a:ext cx="1631089" cy="163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11700-95DE-434F-8DA7-71636699E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9078" y="2882006"/>
            <a:ext cx="6250675" cy="1931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7DCC18-234A-8643-9B15-26F945CC6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791496"/>
            <a:ext cx="2468280" cy="205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81C2C4-0A2C-8948-B15E-457A1B1BB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916" b="90000" l="3783" r="94572">
                        <a14:foregroundMark x1="6743" y1="36506" x2="9622" y2="55783"/>
                        <a14:foregroundMark x1="9622" y1="55783" x2="15625" y2="61325"/>
                        <a14:foregroundMark x1="15625" y1="61325" x2="22204" y2="61807"/>
                        <a14:foregroundMark x1="22204" y1="61807" x2="31990" y2="61325"/>
                        <a14:foregroundMark x1="31990" y1="61325" x2="37911" y2="56867"/>
                        <a14:foregroundMark x1="37911" y1="56867" x2="39803" y2="46627"/>
                        <a14:foregroundMark x1="39803" y1="46627" x2="32895" y2="49639"/>
                        <a14:foregroundMark x1="32895" y1="49639" x2="31826" y2="59518"/>
                        <a14:foregroundMark x1="31826" y1="59518" x2="36020" y2="66627"/>
                        <a14:foregroundMark x1="36020" y1="66627" x2="39885" y2="55663"/>
                        <a14:foregroundMark x1="39885" y1="55663" x2="46135" y2="52651"/>
                        <a14:foregroundMark x1="46135" y1="52651" x2="48438" y2="34940"/>
                        <a14:foregroundMark x1="8306" y1="29277" x2="4852" y2="50723"/>
                        <a14:foregroundMark x1="4852" y1="50723" x2="12007" y2="52410"/>
                        <a14:foregroundMark x1="12007" y1="52410" x2="19737" y2="50964"/>
                        <a14:foregroundMark x1="19737" y1="50964" x2="34375" y2="54940"/>
                        <a14:foregroundMark x1="34375" y1="54940" x2="40461" y2="50602"/>
                        <a14:foregroundMark x1="40461" y1="50602" x2="45230" y2="42289"/>
                        <a14:foregroundMark x1="45230" y1="42289" x2="51480" y2="38795"/>
                        <a14:foregroundMark x1="51480" y1="38795" x2="49424" y2="49277"/>
                        <a14:foregroundMark x1="49424" y1="49277" x2="43668" y2="58795"/>
                        <a14:foregroundMark x1="43668" y1="58795" x2="49753" y2="62892"/>
                        <a14:foregroundMark x1="49753" y1="62892" x2="38651" y2="60120"/>
                        <a14:foregroundMark x1="38651" y1="60120" x2="34704" y2="50241"/>
                        <a14:foregroundMark x1="34704" y1="50241" x2="31661" y2="15663"/>
                        <a14:foregroundMark x1="31661" y1="15663" x2="32648" y2="3133"/>
                        <a14:foregroundMark x1="32648" y1="3133" x2="28125" y2="9518"/>
                        <a14:foregroundMark x1="28125" y1="9518" x2="23931" y2="9036"/>
                        <a14:foregroundMark x1="3783" y1="34940" x2="4276" y2="52289"/>
                        <a14:foregroundMark x1="39967" y1="62892" x2="49178" y2="76867"/>
                        <a14:foregroundMark x1="50445" y1="73970" x2="50674" y2="73447"/>
                        <a14:foregroundMark x1="49178" y1="76867" x2="50162" y2="74618"/>
                        <a14:foregroundMark x1="52549" y1="69157" x2="54112" y2="54337"/>
                        <a14:foregroundMark x1="75000" y1="59036" x2="70932" y2="53184"/>
                        <a14:foregroundMark x1="66641" y1="54063" x2="65620" y2="54471"/>
                        <a14:foregroundMark x1="69833" y1="52787" x2="67566" y2="53693"/>
                        <a14:foregroundMark x1="70477" y1="52530" x2="69871" y2="52772"/>
                        <a14:foregroundMark x1="61858" y1="58673" x2="59951" y2="61687"/>
                        <a14:foregroundMark x1="59951" y1="61687" x2="58882" y2="70843"/>
                        <a14:foregroundMark x1="58882" y1="70843" x2="61760" y2="79398"/>
                        <a14:foregroundMark x1="61760" y1="79398" x2="64622" y2="81521"/>
                        <a14:foregroundMark x1="73193" y1="82067" x2="74342" y2="81566"/>
                        <a14:foregroundMark x1="74342" y1="81566" x2="75000" y2="80723"/>
                        <a14:foregroundMark x1="82072" y1="56627" x2="81908" y2="77590"/>
                        <a14:foregroundMark x1="81908" y1="77590" x2="85773" y2="84940"/>
                        <a14:foregroundMark x1="85773" y1="84940" x2="92434" y2="84699"/>
                        <a14:foregroundMark x1="92434" y1="84699" x2="94572" y2="81807"/>
                        <a14:backgroundMark x1="50411" y1="72410" x2="50411" y2="73012"/>
                        <a14:backgroundMark x1="50740" y1="75060" x2="51645" y2="69639"/>
                        <a14:backgroundMark x1="51645" y1="70964" x2="50740" y2="73494"/>
                        <a14:backgroundMark x1="51480" y1="70964" x2="52220" y2="70964"/>
                        <a14:backgroundMark x1="72533" y1="82048" x2="67105" y2="83373"/>
                        <a14:backgroundMark x1="67105" y1="83373" x2="64720" y2="81807"/>
                        <a14:backgroundMark x1="65707" y1="54578" x2="62253" y2="59157"/>
                        <a14:backgroundMark x1="72368" y1="82289" x2="72368" y2="82289"/>
                        <a14:backgroundMark x1="71957" y1="82771" x2="73355" y2="81566"/>
                        <a14:backgroundMark x1="70230" y1="52410" x2="70230" y2="52410"/>
                        <a14:backgroundMark x1="69901" y1="52892" x2="69737" y2="52410"/>
                        <a14:backgroundMark x1="70395" y1="52892" x2="71135" y2="52651"/>
                        <a14:backgroundMark x1="66283" y1="54940" x2="67105" y2="54819"/>
                        <a14:backgroundMark x1="50329" y1="73855" x2="50000" y2="74458"/>
                        <a14:backgroundMark x1="50000" y1="73976" x2="50000" y2="73976"/>
                        <a14:backgroundMark x1="50329" y1="73976" x2="50000" y2="73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2231" y="912595"/>
            <a:ext cx="2510025" cy="17132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D131A6-17E8-5A48-9BDB-9C1D60E13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6" y="28965"/>
            <a:ext cx="2197100" cy="21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04BD8-3424-1041-B820-82DA8BE2D4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1823" y="322363"/>
            <a:ext cx="444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22F694-9BBC-A64E-AF86-3E2A51471533}"/>
              </a:ext>
            </a:extLst>
          </p:cNvPr>
          <p:cNvGrpSpPr/>
          <p:nvPr/>
        </p:nvGrpSpPr>
        <p:grpSpPr>
          <a:xfrm>
            <a:off x="261888" y="0"/>
            <a:ext cx="11672098" cy="8079247"/>
            <a:chOff x="3469112" y="163410"/>
            <a:chExt cx="11672098" cy="80792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DF6C65-5FAF-3243-8B5A-DC6254442D50}"/>
                </a:ext>
              </a:extLst>
            </p:cNvPr>
            <p:cNvSpPr txBox="1"/>
            <p:nvPr/>
          </p:nvSpPr>
          <p:spPr>
            <a:xfrm>
              <a:off x="4502563" y="1733286"/>
              <a:ext cx="9601321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Century Gothic" charset="0"/>
                  <a:ea typeface="Century Gothic" charset="0"/>
                  <a:cs typeface="Century Gothic" charset="0"/>
                </a:rPr>
                <a:t>It helps to reduce the shame many scientists have about the quality of their code (i.e., they see that their peers are no ”better” at coding than they are)…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BA595D-06BF-4644-8E11-01ECAF3322B7}"/>
                </a:ext>
              </a:extLst>
            </p:cNvPr>
            <p:cNvSpPr/>
            <p:nvPr/>
          </p:nvSpPr>
          <p:spPr>
            <a:xfrm>
              <a:off x="3469112" y="163410"/>
              <a:ext cx="1794081" cy="3939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79E850-27B4-654A-9CAB-4EB56B4066EC}"/>
                </a:ext>
              </a:extLst>
            </p:cNvPr>
            <p:cNvSpPr txBox="1"/>
            <p:nvPr/>
          </p:nvSpPr>
          <p:spPr>
            <a:xfrm>
              <a:off x="13404837" y="4303117"/>
              <a:ext cx="1736373" cy="393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3F615-D85F-7345-B2E1-F5147660A2B5}"/>
                </a:ext>
              </a:extLst>
            </p:cNvPr>
            <p:cNvSpPr txBox="1"/>
            <p:nvPr/>
          </p:nvSpPr>
          <p:spPr>
            <a:xfrm>
              <a:off x="4570873" y="6544627"/>
              <a:ext cx="953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D. Irving| </a:t>
              </a:r>
              <a:r>
                <a:rPr lang="en-US" sz="1400" b="1" i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Bulletin of the American Meteorological Society</a:t>
              </a:r>
              <a:r>
                <a:rPr lang="en-US" sz="1400" b="1" dirty="0">
                  <a:solidFill>
                    <a:schemeClr val="tx2">
                      <a:lumMod val="9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| 2016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2174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328</Words>
  <Application>Microsoft Macintosh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Labe</dc:creator>
  <cp:lastModifiedBy>Zachary Labe</cp:lastModifiedBy>
  <cp:revision>81</cp:revision>
  <dcterms:created xsi:type="dcterms:W3CDTF">2018-04-25T21:51:33Z</dcterms:created>
  <dcterms:modified xsi:type="dcterms:W3CDTF">2018-06-04T20:51:17Z</dcterms:modified>
</cp:coreProperties>
</file>